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7" r:id="rId5"/>
    <p:sldId id="259" r:id="rId6"/>
    <p:sldId id="260" r:id="rId7"/>
    <p:sldId id="261" r:id="rId8"/>
    <p:sldId id="262" r:id="rId9"/>
    <p:sldId id="263" r:id="rId10"/>
    <p:sldId id="264" r:id="rId11"/>
    <p:sldId id="25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Methodisch 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/>
          <a:lstStyle/>
          <a:p>
            <a:r>
              <a:rPr lang="nl-NL" dirty="0" smtClean="0"/>
              <a:t>Les </a:t>
            </a:r>
            <a:r>
              <a:rPr lang="nl-NL" dirty="0" smtClean="0"/>
              <a:t>5 | Thema 10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577" y="4267438"/>
            <a:ext cx="3515079" cy="23306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6434" y="0"/>
            <a:ext cx="3165566" cy="3165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98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Realiteitsoriëntatietraining (ROT)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3880773"/>
          </a:xfrm>
        </p:spPr>
        <p:txBody>
          <a:bodyPr/>
          <a:lstStyle/>
          <a:p>
            <a:r>
              <a:rPr lang="nl-NL" dirty="0" smtClean="0"/>
              <a:t>Achteruitgang geheugen kan beginnende dementie zijn, hoeft niet (!)</a:t>
            </a:r>
          </a:p>
          <a:p>
            <a:r>
              <a:rPr lang="nl-NL" dirty="0" smtClean="0"/>
              <a:t>Mate van achteruitgang verschilt per cliënt</a:t>
            </a:r>
          </a:p>
          <a:p>
            <a:r>
              <a:rPr lang="nl-NL" dirty="0" smtClean="0"/>
              <a:t>Desoriëntatie van tijd en plaats is problematisch</a:t>
            </a:r>
          </a:p>
          <a:p>
            <a:r>
              <a:rPr lang="nl-NL" dirty="0" smtClean="0"/>
              <a:t>Client komt buiten de alledaagse werkelijkheid te staan</a:t>
            </a:r>
          </a:p>
          <a:p>
            <a:r>
              <a:rPr lang="nl-NL" dirty="0" smtClean="0"/>
              <a:t>Onomkeerbaar proces </a:t>
            </a:r>
          </a:p>
          <a:p>
            <a:r>
              <a:rPr lang="nl-NL" dirty="0" smtClean="0"/>
              <a:t>Vertragen van het proces kan wel (ROT)</a:t>
            </a:r>
          </a:p>
          <a:p>
            <a:r>
              <a:rPr lang="nl-NL" dirty="0" smtClean="0"/>
              <a:t>Mensen zo lang mogelijk bij de alledaagse werkelijkheid te betrekken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4325" y="4193177"/>
            <a:ext cx="3557676" cy="2664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72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Principe van ROT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80161"/>
            <a:ext cx="8596668" cy="5577840"/>
          </a:xfrm>
        </p:spPr>
        <p:txBody>
          <a:bodyPr>
            <a:normAutofit/>
          </a:bodyPr>
          <a:lstStyle/>
          <a:p>
            <a:r>
              <a:rPr lang="nl-NL" dirty="0" smtClean="0"/>
              <a:t>Activeert info over werkelijkheid hier en nu</a:t>
            </a:r>
          </a:p>
          <a:p>
            <a:r>
              <a:rPr lang="nl-NL" dirty="0" smtClean="0"/>
              <a:t>Niet eenmalig maar structureel</a:t>
            </a:r>
          </a:p>
          <a:p>
            <a:r>
              <a:rPr lang="nl-NL" dirty="0" smtClean="0"/>
              <a:t>Geef een omgeving met zoveel mogelijk geheugenondersteuning</a:t>
            </a:r>
          </a:p>
          <a:p>
            <a:r>
              <a:rPr lang="nl-NL" dirty="0" smtClean="0"/>
              <a:t>In instellingen maar ook thuis:</a:t>
            </a:r>
          </a:p>
          <a:p>
            <a:pPr>
              <a:buFontTx/>
              <a:buChar char="-"/>
            </a:pPr>
            <a:r>
              <a:rPr lang="nl-NL" dirty="0" smtClean="0"/>
              <a:t>Grote klok</a:t>
            </a:r>
          </a:p>
          <a:p>
            <a:pPr>
              <a:buFontTx/>
              <a:buChar char="-"/>
            </a:pPr>
            <a:r>
              <a:rPr lang="nl-NL" dirty="0" smtClean="0"/>
              <a:t>Duidelijke kalender</a:t>
            </a:r>
          </a:p>
          <a:p>
            <a:pPr>
              <a:buFontTx/>
              <a:buChar char="-"/>
            </a:pPr>
            <a:r>
              <a:rPr lang="nl-NL" dirty="0" smtClean="0"/>
              <a:t>Bewegwijzering in huis/instelling</a:t>
            </a:r>
          </a:p>
          <a:p>
            <a:pPr>
              <a:buFontTx/>
              <a:buChar char="-"/>
            </a:pPr>
            <a:r>
              <a:rPr lang="nl-NL" dirty="0" smtClean="0"/>
              <a:t>Etiketten op kastdeuren</a:t>
            </a:r>
          </a:p>
          <a:p>
            <a:pPr>
              <a:buFontTx/>
              <a:buChar char="-"/>
            </a:pPr>
            <a:r>
              <a:rPr lang="nl-NL" dirty="0" smtClean="0"/>
              <a:t>Etiketten/borden op deuren</a:t>
            </a:r>
          </a:p>
          <a:p>
            <a:pPr>
              <a:buFontTx/>
              <a:buChar char="-"/>
            </a:pPr>
            <a:r>
              <a:rPr lang="nl-NL" dirty="0" smtClean="0"/>
              <a:t>Naamkaartjes opgespeld</a:t>
            </a:r>
          </a:p>
          <a:p>
            <a:pPr>
              <a:buFontTx/>
              <a:buChar char="-"/>
            </a:pPr>
            <a:r>
              <a:rPr lang="nl-NL" dirty="0" smtClean="0"/>
              <a:t>Fotocollage</a:t>
            </a:r>
            <a:r>
              <a:rPr lang="nl-NL" dirty="0"/>
              <a:t> </a:t>
            </a:r>
            <a:r>
              <a:rPr lang="nl-NL" dirty="0" smtClean="0"/>
              <a:t>familiefoto’s (mét namen)</a:t>
            </a:r>
          </a:p>
          <a:p>
            <a:pPr>
              <a:buFontTx/>
              <a:buChar char="-"/>
            </a:pPr>
            <a:r>
              <a:rPr lang="nl-NL" dirty="0" smtClean="0"/>
              <a:t>Foto’s met namen (dienstdoende) medewerkers</a:t>
            </a:r>
          </a:p>
          <a:p>
            <a:pPr>
              <a:buFontTx/>
              <a:buChar char="-"/>
            </a:pPr>
            <a:r>
              <a:rPr lang="nl-NL" dirty="0" smtClean="0"/>
              <a:t>Stickers bij bedieningsknoppen apparaten</a:t>
            </a:r>
          </a:p>
          <a:p>
            <a:pPr>
              <a:buFontTx/>
              <a:buChar char="-"/>
            </a:pPr>
            <a:endParaRPr lang="nl-NL" dirty="0" smtClean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4003" y="-1"/>
            <a:ext cx="2917998" cy="3584969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3510" y="3584968"/>
            <a:ext cx="4918492" cy="3273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101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Groeps-ROT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02943"/>
            <a:ext cx="8596668" cy="5154611"/>
          </a:xfrm>
        </p:spPr>
        <p:txBody>
          <a:bodyPr/>
          <a:lstStyle/>
          <a:p>
            <a:pPr>
              <a:buFontTx/>
              <a:buChar char="-"/>
            </a:pPr>
            <a:r>
              <a:rPr lang="nl-NL" dirty="0" smtClean="0"/>
              <a:t>Kleine groepjes komen op vaste dagdelen per week bijeen</a:t>
            </a:r>
          </a:p>
          <a:p>
            <a:pPr>
              <a:buFontTx/>
              <a:buChar char="-"/>
            </a:pPr>
            <a:r>
              <a:rPr lang="nl-NL" dirty="0" smtClean="0"/>
              <a:t>Vaste begeleider (bij voorkeur)</a:t>
            </a:r>
          </a:p>
          <a:p>
            <a:pPr>
              <a:buFontTx/>
              <a:buChar char="-"/>
            </a:pPr>
            <a:r>
              <a:rPr lang="nl-NL" dirty="0" smtClean="0"/>
              <a:t>Ruimte ingericht volgen ROT-principes</a:t>
            </a:r>
          </a:p>
          <a:p>
            <a:pPr>
              <a:buFontTx/>
              <a:buChar char="-"/>
            </a:pPr>
            <a:r>
              <a:rPr lang="nl-NL" dirty="0" smtClean="0"/>
              <a:t>Elke bijeenkomst zelfde structuur/manier (bepalen bij het ‘nu’)</a:t>
            </a:r>
          </a:p>
          <a:p>
            <a:pPr>
              <a:buFontTx/>
              <a:buChar char="-"/>
            </a:pPr>
            <a:r>
              <a:rPr lang="nl-NL" dirty="0" smtClean="0"/>
              <a:t>Activiteiten gericht op alledaags leven</a:t>
            </a:r>
          </a:p>
          <a:p>
            <a:pPr>
              <a:buFontTx/>
              <a:buChar char="-"/>
            </a:pPr>
            <a:r>
              <a:rPr lang="nl-NL" dirty="0" smtClean="0"/>
              <a:t>Heden staat voorop</a:t>
            </a:r>
          </a:p>
          <a:p>
            <a:pPr>
              <a:buFontTx/>
              <a:buChar char="-"/>
            </a:pPr>
            <a:r>
              <a:rPr lang="nl-NL" dirty="0" smtClean="0"/>
              <a:t>Het is ook zinvolle dagbesteding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7695" y="0"/>
            <a:ext cx="3964305" cy="3203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708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24-uurs ROT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5588000"/>
          </a:xfrm>
        </p:spPr>
        <p:txBody>
          <a:bodyPr/>
          <a:lstStyle/>
          <a:p>
            <a:r>
              <a:rPr lang="nl-NL" dirty="0" smtClean="0"/>
              <a:t>Leefomgeving die geheel is ingericht volgens ROT-principes</a:t>
            </a:r>
          </a:p>
          <a:p>
            <a:r>
              <a:rPr lang="nl-NL" dirty="0" smtClean="0"/>
              <a:t>24-uurs ROT is veel meer!</a:t>
            </a:r>
          </a:p>
          <a:p>
            <a:r>
              <a:rPr lang="nl-NL" dirty="0" smtClean="0"/>
              <a:t>Communiceren over de werkelijkheid van het hier en nu (doorlopend)</a:t>
            </a:r>
          </a:p>
          <a:p>
            <a:pPr>
              <a:buFontTx/>
              <a:buChar char="-"/>
            </a:pPr>
            <a:r>
              <a:rPr lang="nl-NL" dirty="0" smtClean="0"/>
              <a:t>Regelmatig je naam noemen</a:t>
            </a:r>
          </a:p>
          <a:p>
            <a:pPr>
              <a:buFontTx/>
              <a:buChar char="-"/>
            </a:pPr>
            <a:r>
              <a:rPr lang="nl-NL" dirty="0" smtClean="0"/>
              <a:t>Cliënten aanspreken met hun naam</a:t>
            </a:r>
          </a:p>
          <a:p>
            <a:pPr>
              <a:buFontTx/>
              <a:buChar char="-"/>
            </a:pPr>
            <a:r>
              <a:rPr lang="nl-NL" dirty="0" smtClean="0"/>
              <a:t>Uitleggen wat en waarom je iets doet</a:t>
            </a:r>
          </a:p>
          <a:p>
            <a:pPr>
              <a:buFontTx/>
              <a:buChar char="-"/>
            </a:pPr>
            <a:r>
              <a:rPr lang="nl-NL" dirty="0" smtClean="0"/>
              <a:t>Duidelijke, korte vragen stellen + antwoord geven</a:t>
            </a:r>
          </a:p>
          <a:p>
            <a:pPr>
              <a:buFontTx/>
              <a:buChar char="-"/>
            </a:pPr>
            <a:r>
              <a:rPr lang="nl-NL" dirty="0" smtClean="0"/>
              <a:t>Regelmatig info geven over tijd en plaats</a:t>
            </a:r>
          </a:p>
          <a:p>
            <a:pPr>
              <a:buFontTx/>
              <a:buChar char="-"/>
            </a:pPr>
            <a:r>
              <a:rPr lang="nl-NL" dirty="0" smtClean="0"/>
              <a:t>Vertellen over belangrijk nieuws van de dag</a:t>
            </a:r>
          </a:p>
          <a:p>
            <a:r>
              <a:rPr lang="nl-NL" dirty="0" smtClean="0"/>
              <a:t>Groeps-ROT maar dan geïntegreerd in het hele alledaagse leven in de woongroep</a:t>
            </a:r>
          </a:p>
          <a:p>
            <a:r>
              <a:rPr lang="nl-NL" dirty="0" smtClean="0"/>
              <a:t>24-uurs ROT kan ook thuis goed werken (familie/mantelzorgers)</a:t>
            </a:r>
          </a:p>
          <a:p>
            <a:pPr>
              <a:buFontTx/>
              <a:buChar char="-"/>
            </a:pPr>
            <a:endParaRPr lang="nl-NL" dirty="0" smtClean="0"/>
          </a:p>
          <a:p>
            <a:pPr>
              <a:buFontTx/>
              <a:buChar char="-"/>
            </a:pP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2"/>
          <a:srcRect t="20813" b="30318"/>
          <a:stretch/>
        </p:blipFill>
        <p:spPr>
          <a:xfrm>
            <a:off x="6767566" y="2849590"/>
            <a:ext cx="3160724" cy="1544609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7928" y="4911634"/>
            <a:ext cx="3844072" cy="1946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10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1509" y="3097479"/>
            <a:ext cx="5020491" cy="376052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</a:t>
            </a:r>
            <a:r>
              <a:rPr lang="nl-NL" dirty="0" err="1" smtClean="0"/>
              <a:t>dont’s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3" y="1416006"/>
            <a:ext cx="11079237" cy="5206863"/>
          </a:xfrm>
        </p:spPr>
        <p:txBody>
          <a:bodyPr/>
          <a:lstStyle/>
          <a:p>
            <a:r>
              <a:rPr lang="nl-NL" dirty="0" smtClean="0"/>
              <a:t>Cliënten corrigeren als ze fouten maken</a:t>
            </a:r>
          </a:p>
          <a:p>
            <a:r>
              <a:rPr lang="nl-NL" dirty="0" smtClean="0"/>
              <a:t>Geheugenproblemen in het beginstadium maken angstig/onzeker</a:t>
            </a:r>
          </a:p>
          <a:p>
            <a:r>
              <a:rPr lang="nl-NL" dirty="0" smtClean="0"/>
              <a:t>Corrigeren = confronterend en frustrerend</a:t>
            </a:r>
          </a:p>
          <a:p>
            <a:r>
              <a:rPr lang="nl-NL" dirty="0" smtClean="0"/>
              <a:t>Maakt verdrietig/boos</a:t>
            </a:r>
          </a:p>
          <a:p>
            <a:r>
              <a:rPr lang="nl-NL" dirty="0" smtClean="0"/>
              <a:t>Niet corrigeren als het niet echt noodzakelijk is</a:t>
            </a:r>
          </a:p>
          <a:p>
            <a:r>
              <a:rPr lang="nl-NL" dirty="0" smtClean="0"/>
              <a:t>Cliënten uitproberen; “Weet u nog welke dag het vandaag is?”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Wél doen:</a:t>
            </a:r>
          </a:p>
          <a:p>
            <a:r>
              <a:rPr lang="nl-NL" dirty="0" smtClean="0"/>
              <a:t>(Voorzichtig) corrigeren als het om noodzakelijke zaken gaat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81586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Extra noot: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99029"/>
            <a:ext cx="8596668" cy="3880773"/>
          </a:xfrm>
        </p:spPr>
        <p:txBody>
          <a:bodyPr/>
          <a:lstStyle/>
          <a:p>
            <a:r>
              <a:rPr lang="nl-NL" dirty="0" smtClean="0"/>
              <a:t>Niet alle cliënten zijn enthousiast of gemotiveerd voor ROT</a:t>
            </a:r>
          </a:p>
          <a:p>
            <a:r>
              <a:rPr lang="nl-NL" dirty="0" smtClean="0"/>
              <a:t>Ga ze dan niet dwingen</a:t>
            </a:r>
          </a:p>
          <a:p>
            <a:r>
              <a:rPr lang="nl-NL" dirty="0" smtClean="0"/>
              <a:t>Het kan de groepssfeer verstoren</a:t>
            </a:r>
          </a:p>
          <a:p>
            <a:r>
              <a:rPr lang="nl-NL" dirty="0" smtClean="0"/>
              <a:t>Maak ROT niet kinderachtig</a:t>
            </a:r>
          </a:p>
          <a:p>
            <a:r>
              <a:rPr lang="nl-NL" dirty="0" smtClean="0"/>
              <a:t>Vind een natuurlijk evenwicht tussen effectieve ROT en kinderachtigheid</a:t>
            </a:r>
          </a:p>
          <a:p>
            <a:r>
              <a:rPr lang="nl-NL" dirty="0" smtClean="0"/>
              <a:t>Sluit aan op het stadium waarin de individuele cliënt zich bevindt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0410" y="0"/>
            <a:ext cx="4171591" cy="2899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284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9749"/>
          </a:xfrm>
        </p:spPr>
        <p:txBody>
          <a:bodyPr/>
          <a:lstStyle/>
          <a:p>
            <a:r>
              <a:rPr lang="nl-NL" dirty="0" smtClean="0"/>
              <a:t>Opdrachten </a:t>
            </a:r>
            <a:r>
              <a:rPr lang="nl-NL" dirty="0" err="1" smtClean="0"/>
              <a:t>Angerenstein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19349"/>
            <a:ext cx="8596668" cy="3880773"/>
          </a:xfrm>
        </p:spPr>
        <p:txBody>
          <a:bodyPr>
            <a:normAutofit/>
          </a:bodyPr>
          <a:lstStyle/>
          <a:p>
            <a:r>
              <a:rPr lang="nl-NL" dirty="0"/>
              <a:t>Ga naar van welzijn.angerenstein.nl</a:t>
            </a:r>
          </a:p>
          <a:p>
            <a:r>
              <a:rPr lang="nl-NL" dirty="0"/>
              <a:t>Ga naar Maatschappelijke </a:t>
            </a:r>
            <a:r>
              <a:rPr lang="nl-NL" dirty="0" smtClean="0"/>
              <a:t>Zorg</a:t>
            </a:r>
            <a:endParaRPr lang="nl-NL" dirty="0"/>
          </a:p>
          <a:p>
            <a:r>
              <a:rPr lang="nl-NL" dirty="0"/>
              <a:t>Ga dan naar boek </a:t>
            </a:r>
            <a:r>
              <a:rPr lang="nl-NL" dirty="0" smtClean="0"/>
              <a:t>Maatschappelijke zorg 1</a:t>
            </a:r>
            <a:endParaRPr lang="nl-NL" dirty="0"/>
          </a:p>
          <a:p>
            <a:r>
              <a:rPr lang="nl-NL" dirty="0"/>
              <a:t>Naar VW thema </a:t>
            </a:r>
            <a:r>
              <a:rPr lang="nl-NL" dirty="0" smtClean="0"/>
              <a:t>10</a:t>
            </a:r>
            <a:endParaRPr lang="nl-NL" dirty="0"/>
          </a:p>
          <a:p>
            <a:r>
              <a:rPr lang="nl-NL" dirty="0"/>
              <a:t>Maak opdracht </a:t>
            </a:r>
            <a:r>
              <a:rPr lang="nl-NL" dirty="0" smtClean="0"/>
              <a:t>1, 2 </a:t>
            </a:r>
            <a:r>
              <a:rPr lang="nl-NL" dirty="0" smtClean="0"/>
              <a:t>&amp; </a:t>
            </a:r>
            <a:r>
              <a:rPr lang="nl-NL" dirty="0"/>
              <a:t>7</a:t>
            </a:r>
            <a:r>
              <a:rPr lang="nl-NL" dirty="0" smtClean="0"/>
              <a:t>, in plaats van ‘bespreken’ kies je i.v.m. Corona voor ‘beschrijven’ (dus schriftelijk antwoord geven op de vragen)</a:t>
            </a:r>
            <a:endParaRPr lang="nl-NL" dirty="0"/>
          </a:p>
          <a:p>
            <a:r>
              <a:rPr lang="nl-NL" dirty="0"/>
              <a:t>Sla je opdrachten goed op in je pc, is aan het eind van LP 7</a:t>
            </a:r>
            <a:r>
              <a:rPr lang="nl-NL" dirty="0" smtClean="0"/>
              <a:t> je </a:t>
            </a:r>
            <a:r>
              <a:rPr lang="nl-NL" dirty="0"/>
              <a:t>bewijs van inzet en voorwaarde om </a:t>
            </a:r>
            <a:r>
              <a:rPr lang="nl-NL" u="sng" dirty="0"/>
              <a:t>de toets </a:t>
            </a:r>
            <a:r>
              <a:rPr lang="nl-NL" dirty="0"/>
              <a:t>te kunnen halen</a:t>
            </a:r>
            <a:r>
              <a:rPr lang="nl-NL" dirty="0" smtClean="0"/>
              <a:t>.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5442721"/>
            <a:ext cx="3905250" cy="117157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9444" y="1"/>
            <a:ext cx="2722555" cy="3866605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589" y="1"/>
            <a:ext cx="2200847" cy="274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52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C7D7CBF8D5594CA3EABCC0E0169620" ma:contentTypeVersion="10" ma:contentTypeDescription="Een nieuw document maken." ma:contentTypeScope="" ma:versionID="d7fb8ae9b96a9cdb82831b9846d4c9dc">
  <xsd:schema xmlns:xsd="http://www.w3.org/2001/XMLSchema" xmlns:xs="http://www.w3.org/2001/XMLSchema" xmlns:p="http://schemas.microsoft.com/office/2006/metadata/properties" xmlns:ns3="1f671bd0-527c-4d2a-98b8-6946169f1e35" xmlns:ns4="7b9f8bbe-82d2-46a4-909f-9c23c02db697" targetNamespace="http://schemas.microsoft.com/office/2006/metadata/properties" ma:root="true" ma:fieldsID="44df13006c4d1b8710a8bdf93e72db5d" ns3:_="" ns4:_="">
    <xsd:import namespace="1f671bd0-527c-4d2a-98b8-6946169f1e35"/>
    <xsd:import namespace="7b9f8bbe-82d2-46a4-909f-9c23c02db69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71bd0-527c-4d2a-98b8-6946169f1e3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9f8bbe-82d2-46a4-909f-9c23c02db6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3EEACE0-5CB9-46B8-985F-B1005E3F2B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671bd0-527c-4d2a-98b8-6946169f1e35"/>
    <ds:schemaRef ds:uri="7b9f8bbe-82d2-46a4-909f-9c23c02db6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06B688D-D479-4C6A-9F64-B4B88E572BE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03F517-EDD0-4CF0-9296-487D463E6A8E}">
  <ds:schemaRefs>
    <ds:schemaRef ds:uri="http://schemas.microsoft.com/office/2006/metadata/properties"/>
    <ds:schemaRef ds:uri="1f671bd0-527c-4d2a-98b8-6946169f1e35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7b9f8bbe-82d2-46a4-909f-9c23c02db69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492</TotalTime>
  <Words>436</Words>
  <Application>Microsoft Office PowerPoint</Application>
  <PresentationFormat>Breedbeeld</PresentationFormat>
  <Paragraphs>68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Methodisch werken</vt:lpstr>
      <vt:lpstr>Realiteitsoriëntatietraining (ROT)</vt:lpstr>
      <vt:lpstr>Principe van ROT</vt:lpstr>
      <vt:lpstr>Groeps-ROT</vt:lpstr>
      <vt:lpstr>24-uurs ROT</vt:lpstr>
      <vt:lpstr>De dont’s</vt:lpstr>
      <vt:lpstr>Extra noot:</vt:lpstr>
      <vt:lpstr>Opdrachten Angerenstein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Methodisch werken</dc:title>
  <dc:creator>Simon Poelman</dc:creator>
  <cp:lastModifiedBy>Simon Poelman</cp:lastModifiedBy>
  <cp:revision>10</cp:revision>
  <dcterms:created xsi:type="dcterms:W3CDTF">2020-03-23T08:02:21Z</dcterms:created>
  <dcterms:modified xsi:type="dcterms:W3CDTF">2020-03-23T16:15:20Z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0x01010002C7D7CBF8D5594CA3EABCC0E0169620</vt:lpwstr>
  </property>
</Properties>
</file>